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7"/>
  </p:notesMasterIdLst>
  <p:sldIdLst>
    <p:sldId id="256" r:id="rId2"/>
    <p:sldId id="314" r:id="rId3"/>
    <p:sldId id="330" r:id="rId4"/>
    <p:sldId id="332" r:id="rId5"/>
    <p:sldId id="402" r:id="rId6"/>
    <p:sldId id="324" r:id="rId7"/>
    <p:sldId id="318" r:id="rId8"/>
    <p:sldId id="371" r:id="rId9"/>
    <p:sldId id="383" r:id="rId10"/>
    <p:sldId id="385" r:id="rId11"/>
    <p:sldId id="384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6" r:id="rId20"/>
    <p:sldId id="397" r:id="rId21"/>
    <p:sldId id="398" r:id="rId22"/>
    <p:sldId id="399" r:id="rId23"/>
    <p:sldId id="400" r:id="rId24"/>
    <p:sldId id="401" r:id="rId25"/>
    <p:sldId id="393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" userDrawn="1">
          <p15:clr>
            <a:srgbClr val="A4A3A4"/>
          </p15:clr>
        </p15:guide>
        <p15:guide id="2" pos="1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B6BA"/>
    <a:srgbClr val="1D8991"/>
    <a:srgbClr val="9F0C10"/>
    <a:srgbClr val="9DBFBE"/>
    <a:srgbClr val="444444"/>
    <a:srgbClr val="365B46"/>
    <a:srgbClr val="E31B85"/>
    <a:srgbClr val="5D2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379" autoAdjust="0"/>
  </p:normalViewPr>
  <p:slideViewPr>
    <p:cSldViewPr>
      <p:cViewPr varScale="1">
        <p:scale>
          <a:sx n="62" d="100"/>
          <a:sy n="62" d="100"/>
        </p:scale>
        <p:origin x="1400" y="44"/>
      </p:cViewPr>
      <p:guideLst>
        <p:guide orient="horz" pos="48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D2E54-9AB0-435E-8E56-40E630100C2F}" type="datetimeFigureOut">
              <a:rPr lang="en-GB" smtClean="0"/>
              <a:t>23/05/2017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7E1CB-F4CB-43AB-8AA0-D58C90F3A58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748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814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4945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56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0867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4523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900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4837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3494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4398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098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0873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667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2992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4168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7089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9342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374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8162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1084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132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821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8487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3673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319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E1CB-F4CB-43AB-8AA0-D58C90F3A58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268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1713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60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23/05/2017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5923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23/05/2017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9004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23/05/2017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26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23/05/2017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1091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6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E75D37B-86E7-4D70-84C0-C26EA605271D}" type="datetimeFigureOut">
              <a:rPr lang="en-GB" smtClean="0"/>
              <a:t>23/05/2017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048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23/05/2017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3038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23/05/2017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637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E75D37B-86E7-4D70-84C0-C26EA605271D}" type="datetimeFigureOut">
              <a:rPr lang="en-GB" smtClean="0"/>
              <a:t>23/05/2017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8408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23/05/2017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674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23/05/2017</a:t>
            </a:fld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7389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D37B-86E7-4D70-84C0-C26EA605271D}" type="datetimeFigureOut">
              <a:rPr lang="en-GB" smtClean="0"/>
              <a:t>23/05/2017</a:t>
            </a:fld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9377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  <a:solidFill>
            <a:srgbClr val="E31B85"/>
          </a:solidFill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grp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E75D37B-86E7-4D70-84C0-C26EA605271D}" type="datetimeFigureOut">
              <a:rPr lang="en-GB" smtClean="0"/>
              <a:t>23/05/2017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97B373BE-968C-4C34-8B47-96D450E97F1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-76200"/>
            <a:ext cx="152400" cy="7010400"/>
          </a:xfrm>
          <a:prstGeom prst="rect">
            <a:avLst/>
          </a:prstGeom>
          <a:solidFill>
            <a:srgbClr val="5D2F5D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233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kern="1200" cap="none" baseline="0"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.org/TR/html5/introduction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anuelc@justit.co.uk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developer.mozilla.org/en-US/docs/Web/JavaScript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" TargetMode="External"/><Relationship Id="rId5" Type="http://schemas.openxmlformats.org/officeDocument/2006/relationships/hyperlink" Target="https://css-tricks.com/" TargetMode="External"/><Relationship Id="rId4" Type="http://schemas.openxmlformats.org/officeDocument/2006/relationships/hyperlink" Target="https://www.w3schools.com/css/default.as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iatoSalo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w3.org/TR/html5/introductio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09" y="757764"/>
            <a:ext cx="2067792" cy="2061636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2819400"/>
            <a:ext cx="7772400" cy="3352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CSS3 Party 1</a:t>
            </a:r>
          </a:p>
          <a:p>
            <a:pPr marL="0" indent="0" algn="ctr">
              <a:buNone/>
            </a:pP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Fundamentals</a:t>
            </a:r>
          </a:p>
          <a:p>
            <a:pPr marL="0" indent="0" algn="ctr">
              <a:buNone/>
            </a:pP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Week 1 – Full-Stack DPP Course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4205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 the Basics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279392"/>
          </a:xfrm>
        </p:spPr>
        <p:txBody>
          <a:bodyPr>
            <a:normAutofit/>
          </a:bodyPr>
          <a:lstStyle/>
          <a:p>
            <a:r>
              <a:rPr lang="en-GB" sz="2400" dirty="0"/>
              <a:t>CSS: </a:t>
            </a:r>
            <a:r>
              <a:rPr lang="en-GB" sz="2400" b="1" dirty="0"/>
              <a:t>Cascading Style Sheets</a:t>
            </a:r>
          </a:p>
          <a:p>
            <a:endParaRPr lang="en-GB" sz="2400" dirty="0"/>
          </a:p>
          <a:p>
            <a:pPr lvl="1"/>
            <a:r>
              <a:rPr lang="en-GB" sz="2200" dirty="0"/>
              <a:t>The best way to work with CSS is to link it into our head section of our html document</a:t>
            </a:r>
          </a:p>
          <a:p>
            <a:pPr lvl="1"/>
            <a:endParaRPr lang="en-GB" sz="2200" dirty="0"/>
          </a:p>
          <a:p>
            <a:pPr lvl="1"/>
            <a:endParaRPr lang="en-GB" sz="2200" dirty="0"/>
          </a:p>
          <a:p>
            <a:pPr lvl="1"/>
            <a:endParaRPr lang="en-GB" sz="2200" dirty="0"/>
          </a:p>
          <a:p>
            <a:endParaRPr lang="en-GB" sz="2400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1066800" y="3849384"/>
            <a:ext cx="7010400" cy="2514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&lt;head&gt;</a:t>
            </a:r>
          </a:p>
          <a:p>
            <a:pPr algn="ctr"/>
            <a:endParaRPr lang="en-GB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GB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&lt;link </a:t>
            </a:r>
            <a:r>
              <a:rPr lang="en-GB" sz="24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</a:t>
            </a:r>
            <a:r>
              <a:rPr lang="en-GB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="stylesheet" type="text/</a:t>
            </a:r>
            <a:r>
              <a:rPr lang="en-GB" sz="24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css</a:t>
            </a:r>
            <a:r>
              <a:rPr lang="en-GB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 </a:t>
            </a:r>
            <a:r>
              <a:rPr lang="en-GB" sz="24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href</a:t>
            </a:r>
            <a:r>
              <a:rPr lang="en-GB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="</a:t>
            </a:r>
            <a:r>
              <a:rPr lang="en-GB" sz="24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css</a:t>
            </a:r>
            <a:r>
              <a:rPr lang="en-GB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/myStyles.css“ /&gt;</a:t>
            </a:r>
          </a:p>
          <a:p>
            <a:pPr algn="ctr"/>
            <a:r>
              <a:rPr lang="en-GB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</a:t>
            </a:r>
          </a:p>
          <a:p>
            <a:r>
              <a:rPr lang="en-GB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&lt;/head&gt;</a:t>
            </a:r>
          </a:p>
        </p:txBody>
      </p:sp>
    </p:spTree>
    <p:extLst>
      <p:ext uri="{BB962C8B-B14F-4D97-AF65-F5344CB8AC3E}">
        <p14:creationId xmlns:p14="http://schemas.microsoft.com/office/powerpoint/2010/main" val="648847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 the Basics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279392"/>
          </a:xfrm>
        </p:spPr>
        <p:txBody>
          <a:bodyPr>
            <a:normAutofit/>
          </a:bodyPr>
          <a:lstStyle/>
          <a:p>
            <a:r>
              <a:rPr lang="en-GB" sz="2400" dirty="0"/>
              <a:t>CSS is composed of </a:t>
            </a:r>
            <a:r>
              <a:rPr lang="en-GB" sz="2400" b="1" dirty="0"/>
              <a:t>rules</a:t>
            </a:r>
            <a:r>
              <a:rPr lang="en-GB" sz="2400" dirty="0"/>
              <a:t>:</a:t>
            </a:r>
          </a:p>
          <a:p>
            <a:endParaRPr lang="en-GB" sz="2400" dirty="0"/>
          </a:p>
          <a:p>
            <a:pPr marL="274320" lvl="1" indent="0">
              <a:buNone/>
            </a:pPr>
            <a:endParaRPr lang="en-GB" sz="2200" dirty="0"/>
          </a:p>
          <a:p>
            <a:pPr lvl="1"/>
            <a:endParaRPr lang="en-GB" sz="2200" dirty="0"/>
          </a:p>
          <a:p>
            <a:pPr lvl="1"/>
            <a:endParaRPr lang="en-GB" sz="2200" dirty="0"/>
          </a:p>
          <a:p>
            <a:endParaRPr lang="en-GB" sz="2400" dirty="0"/>
          </a:p>
        </p:txBody>
      </p:sp>
      <p:sp>
        <p:nvSpPr>
          <p:cNvPr id="8" name="Rectangle: Rounded Corners 7">
            <a:hlinkClick r:id="rId4"/>
          </p:cNvPr>
          <p:cNvSpPr/>
          <p:nvPr/>
        </p:nvSpPr>
        <p:spPr>
          <a:xfrm>
            <a:off x="1066800" y="3581400"/>
            <a:ext cx="3200400" cy="2057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ln w="0"/>
              <a:solidFill>
                <a:schemeClr val="tx1"/>
              </a:solidFill>
            </a:endParaRPr>
          </a:p>
          <a:p>
            <a:endParaRPr lang="en-GB" dirty="0">
              <a:ln w="0"/>
              <a:solidFill>
                <a:schemeClr val="tx1"/>
              </a:solidFill>
            </a:endParaRPr>
          </a:p>
          <a:p>
            <a:r>
              <a:rPr lang="en-GB" b="1" dirty="0">
                <a:ln w="0"/>
                <a:solidFill>
                  <a:schemeClr val="tx1"/>
                </a:solidFill>
              </a:rPr>
              <a:t>Selector</a:t>
            </a:r>
            <a:r>
              <a:rPr lang="en-GB" dirty="0">
                <a:ln w="0"/>
                <a:solidFill>
                  <a:schemeClr val="tx1"/>
                </a:solidFill>
              </a:rPr>
              <a:t> {</a:t>
            </a:r>
          </a:p>
          <a:p>
            <a:r>
              <a:rPr lang="en-GB" dirty="0">
                <a:ln w="0"/>
                <a:solidFill>
                  <a:schemeClr val="tx1"/>
                </a:solidFill>
              </a:rPr>
              <a:t>    property: propertyValue;</a:t>
            </a:r>
          </a:p>
          <a:p>
            <a:r>
              <a:rPr lang="en-GB" dirty="0">
                <a:ln w="0"/>
                <a:solidFill>
                  <a:schemeClr val="tx1"/>
                </a:solidFill>
              </a:rPr>
              <a:t>}</a:t>
            </a:r>
          </a:p>
          <a:p>
            <a:pPr algn="ctr"/>
            <a:endParaRPr lang="en-GB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: Rounded Corners 10">
            <a:hlinkClick r:id="rId4"/>
          </p:cNvPr>
          <p:cNvSpPr/>
          <p:nvPr/>
        </p:nvSpPr>
        <p:spPr>
          <a:xfrm>
            <a:off x="4878512" y="3581401"/>
            <a:ext cx="3200400" cy="20573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tx1"/>
              </a:solidFill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</a:endParaRPr>
          </a:p>
          <a:p>
            <a:pPr lvl="1"/>
            <a:endParaRPr lang="en-GB" dirty="0">
              <a:ln w="0"/>
              <a:solidFill>
                <a:schemeClr val="tx1"/>
              </a:solidFill>
            </a:endParaRPr>
          </a:p>
          <a:p>
            <a:pPr lvl="1"/>
            <a:endParaRPr lang="en-GB" dirty="0">
              <a:ln w="0"/>
              <a:solidFill>
                <a:schemeClr val="tx1"/>
              </a:solidFill>
            </a:endParaRPr>
          </a:p>
          <a:p>
            <a:pPr lvl="1"/>
            <a:endParaRPr lang="en-GB" dirty="0">
              <a:ln w="0"/>
              <a:solidFill>
                <a:schemeClr val="tx1"/>
              </a:solidFill>
            </a:endParaRPr>
          </a:p>
          <a:p>
            <a:pPr lvl="1"/>
            <a:r>
              <a:rPr lang="en-GB" b="1" dirty="0">
                <a:ln w="0"/>
                <a:solidFill>
                  <a:schemeClr val="tx1"/>
                </a:solidFill>
              </a:rPr>
              <a:t>p {</a:t>
            </a:r>
          </a:p>
          <a:p>
            <a:pPr lvl="1"/>
            <a:r>
              <a:rPr lang="en-GB" b="1" dirty="0">
                <a:ln w="0"/>
                <a:solidFill>
                  <a:schemeClr val="tx1"/>
                </a:solidFill>
              </a:rPr>
              <a:t>    color: red;</a:t>
            </a:r>
          </a:p>
          <a:p>
            <a:pPr lvl="1"/>
            <a:r>
              <a:rPr lang="en-GB" b="1" dirty="0">
                <a:ln w="0"/>
                <a:solidFill>
                  <a:schemeClr val="tx1"/>
                </a:solidFill>
              </a:rPr>
              <a:t>}</a:t>
            </a:r>
          </a:p>
          <a:p>
            <a:pPr algn="ctr"/>
            <a:endParaRPr lang="en-GB" sz="2400" dirty="0">
              <a:ln w="0"/>
              <a:solidFill>
                <a:schemeClr val="tx1"/>
              </a:solidFill>
            </a:endParaRPr>
          </a:p>
          <a:p>
            <a:pPr algn="ctr"/>
            <a:endParaRPr lang="en-GB" sz="2400" dirty="0">
              <a:ln w="0"/>
              <a:solidFill>
                <a:schemeClr val="tx1"/>
              </a:solidFill>
            </a:endParaRPr>
          </a:p>
          <a:p>
            <a:pPr algn="ctr"/>
            <a:endParaRPr lang="en-GB" sz="2400" dirty="0">
              <a:ln w="0"/>
              <a:solidFill>
                <a:schemeClr val="tx1"/>
              </a:solidFill>
            </a:endParaRPr>
          </a:p>
          <a:p>
            <a:pPr algn="ctr"/>
            <a:endParaRPr lang="en-GB" sz="2400" dirty="0">
              <a:ln w="0"/>
              <a:solidFill>
                <a:schemeClr val="tx1"/>
              </a:solidFill>
            </a:endParaRPr>
          </a:p>
          <a:p>
            <a:pPr algn="ctr"/>
            <a:endParaRPr lang="en-GB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1066800" y="2671235"/>
            <a:ext cx="3200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Selector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4876800" y="2671235"/>
            <a:ext cx="3200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Declaration</a:t>
            </a:r>
          </a:p>
        </p:txBody>
      </p:sp>
    </p:spTree>
    <p:extLst>
      <p:ext uri="{BB962C8B-B14F-4D97-AF65-F5344CB8AC3E}">
        <p14:creationId xmlns:p14="http://schemas.microsoft.com/office/powerpoint/2010/main" val="3633743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 Selectors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660392"/>
          </a:xfrm>
        </p:spPr>
        <p:txBody>
          <a:bodyPr>
            <a:normAutofit/>
          </a:bodyPr>
          <a:lstStyle/>
          <a:p>
            <a:r>
              <a:rPr lang="en-GB" sz="2400" dirty="0"/>
              <a:t>Tag name</a:t>
            </a:r>
          </a:p>
          <a:p>
            <a:endParaRPr lang="en-GB" sz="2400" dirty="0"/>
          </a:p>
          <a:p>
            <a:r>
              <a:rPr lang="en-GB" sz="2400" dirty="0"/>
              <a:t>Class name</a:t>
            </a:r>
          </a:p>
          <a:p>
            <a:endParaRPr lang="en-GB" sz="2400" dirty="0"/>
          </a:p>
          <a:p>
            <a:r>
              <a:rPr lang="en-GB" sz="2400" dirty="0"/>
              <a:t>Element ID</a:t>
            </a:r>
          </a:p>
          <a:p>
            <a:endParaRPr lang="en-GB" sz="2400" dirty="0"/>
          </a:p>
          <a:p>
            <a:r>
              <a:rPr lang="en-GB" sz="2400" dirty="0"/>
              <a:t>Combine selector</a:t>
            </a:r>
          </a:p>
          <a:p>
            <a:endParaRPr lang="en-GB" sz="2400" dirty="0"/>
          </a:p>
          <a:p>
            <a:r>
              <a:rPr lang="en-GB" sz="2400" dirty="0"/>
              <a:t>Child selector</a:t>
            </a:r>
          </a:p>
          <a:p>
            <a:endParaRPr lang="en-GB" sz="2400" dirty="0"/>
          </a:p>
          <a:p>
            <a:pPr marL="274320" lvl="1" indent="0">
              <a:buNone/>
            </a:pPr>
            <a:endParaRPr lang="en-GB" sz="2200" dirty="0"/>
          </a:p>
          <a:p>
            <a:pPr lvl="1"/>
            <a:endParaRPr lang="en-GB" sz="2200" dirty="0"/>
          </a:p>
          <a:p>
            <a:pPr lvl="1"/>
            <a:endParaRPr lang="en-GB" sz="2200" dirty="0"/>
          </a:p>
          <a:p>
            <a:endParaRPr lang="en-GB" sz="2400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581400" y="2121407"/>
            <a:ext cx="4495800" cy="477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n w="0"/>
                <a:solidFill>
                  <a:schemeClr val="tx1"/>
                </a:solidFill>
              </a:rPr>
              <a:t>p { color: red; }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3581400" y="3055105"/>
            <a:ext cx="4495800" cy="477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n w="0"/>
                <a:solidFill>
                  <a:schemeClr val="tx1"/>
                </a:solidFill>
              </a:rPr>
              <a:t>.</a:t>
            </a:r>
            <a:r>
              <a:rPr lang="en-GB" dirty="0" err="1">
                <a:ln w="0"/>
                <a:solidFill>
                  <a:schemeClr val="tx1"/>
                </a:solidFill>
              </a:rPr>
              <a:t>productBox</a:t>
            </a:r>
            <a:r>
              <a:rPr lang="en-GB" dirty="0">
                <a:ln w="0"/>
                <a:solidFill>
                  <a:schemeClr val="tx1"/>
                </a:solidFill>
              </a:rPr>
              <a:t> { width: 200px; }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3581400" y="3988803"/>
            <a:ext cx="4495800" cy="477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n w="0"/>
                <a:solidFill>
                  <a:schemeClr val="tx1"/>
                </a:solidFill>
              </a:rPr>
              <a:t>#</a:t>
            </a:r>
            <a:r>
              <a:rPr lang="en-GB" dirty="0" err="1">
                <a:ln w="0"/>
                <a:solidFill>
                  <a:schemeClr val="tx1"/>
                </a:solidFill>
              </a:rPr>
              <a:t>productID</a:t>
            </a:r>
            <a:r>
              <a:rPr lang="en-GB" dirty="0">
                <a:ln w="0"/>
                <a:solidFill>
                  <a:schemeClr val="tx1"/>
                </a:solidFill>
              </a:rPr>
              <a:t> { font-size: 2em; }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3581400" y="4922501"/>
            <a:ext cx="4495800" cy="477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n w="0"/>
                <a:solidFill>
                  <a:schemeClr val="tx1"/>
                </a:solidFill>
              </a:rPr>
              <a:t>.</a:t>
            </a:r>
            <a:r>
              <a:rPr lang="en-GB" dirty="0" err="1">
                <a:ln w="0"/>
                <a:solidFill>
                  <a:schemeClr val="tx1"/>
                </a:solidFill>
              </a:rPr>
              <a:t>p.productSize</a:t>
            </a:r>
            <a:r>
              <a:rPr lang="en-GB" dirty="0">
                <a:ln w="0"/>
                <a:solidFill>
                  <a:schemeClr val="tx1"/>
                </a:solidFill>
              </a:rPr>
              <a:t> { font-size: 2em; }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3581400" y="5852356"/>
            <a:ext cx="4495800" cy="9294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n w="0"/>
                <a:solidFill>
                  <a:schemeClr val="tx1"/>
                </a:solidFill>
              </a:rPr>
              <a:t>.</a:t>
            </a:r>
            <a:r>
              <a:rPr lang="en-GB" dirty="0" err="1">
                <a:ln w="0"/>
                <a:solidFill>
                  <a:schemeClr val="tx1"/>
                </a:solidFill>
              </a:rPr>
              <a:t>productSize</a:t>
            </a:r>
            <a:r>
              <a:rPr lang="en-GB" dirty="0">
                <a:ln w="0"/>
                <a:solidFill>
                  <a:schemeClr val="tx1"/>
                </a:solidFill>
              </a:rPr>
              <a:t> a { font-size: 2em; }</a:t>
            </a:r>
          </a:p>
          <a:p>
            <a:r>
              <a:rPr lang="en-GB" dirty="0">
                <a:ln w="0"/>
                <a:solidFill>
                  <a:schemeClr val="tx1"/>
                </a:solidFill>
              </a:rPr>
              <a:t>.</a:t>
            </a:r>
            <a:r>
              <a:rPr lang="en-GB" dirty="0" err="1">
                <a:ln w="0"/>
                <a:solidFill>
                  <a:schemeClr val="tx1"/>
                </a:solidFill>
              </a:rPr>
              <a:t>productSize</a:t>
            </a:r>
            <a:r>
              <a:rPr lang="en-GB" dirty="0">
                <a:ln w="0"/>
                <a:solidFill>
                  <a:schemeClr val="tx1"/>
                </a:solidFill>
              </a:rPr>
              <a:t> &gt; a { font-size: 2em; }</a:t>
            </a:r>
          </a:p>
        </p:txBody>
      </p:sp>
    </p:spTree>
    <p:extLst>
      <p:ext uri="{BB962C8B-B14F-4D97-AF65-F5344CB8AC3E}">
        <p14:creationId xmlns:p14="http://schemas.microsoft.com/office/powerpoint/2010/main" val="4042822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 Selectors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660392"/>
          </a:xfrm>
        </p:spPr>
        <p:txBody>
          <a:bodyPr>
            <a:normAutofit/>
          </a:bodyPr>
          <a:lstStyle/>
          <a:p>
            <a:r>
              <a:rPr lang="en-GB" sz="2400" dirty="0"/>
              <a:t>Pseudo classes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Pseudo elements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274320" lvl="1" indent="0">
              <a:buNone/>
            </a:pPr>
            <a:endParaRPr lang="en-GB" sz="2200" dirty="0"/>
          </a:p>
          <a:p>
            <a:pPr lvl="1"/>
            <a:endParaRPr lang="en-GB" sz="2200" dirty="0"/>
          </a:p>
          <a:p>
            <a:pPr lvl="1"/>
            <a:endParaRPr lang="en-GB" sz="2200" dirty="0"/>
          </a:p>
          <a:p>
            <a:endParaRPr lang="en-GB" sz="2400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581400" y="2121407"/>
            <a:ext cx="4495800" cy="20799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n w="0"/>
                <a:solidFill>
                  <a:schemeClr val="tx1"/>
                </a:solidFill>
              </a:rPr>
              <a:t>a: link { color: blue; }</a:t>
            </a:r>
          </a:p>
          <a:p>
            <a:r>
              <a:rPr lang="en-GB" dirty="0">
                <a:ln w="0"/>
                <a:solidFill>
                  <a:schemeClr val="tx1"/>
                </a:solidFill>
              </a:rPr>
              <a:t>a: visited { color: yellow; }</a:t>
            </a:r>
          </a:p>
          <a:p>
            <a:r>
              <a:rPr lang="en-GB" dirty="0">
                <a:ln w="0"/>
                <a:solidFill>
                  <a:schemeClr val="tx1"/>
                </a:solidFill>
              </a:rPr>
              <a:t>a: hover { color: brown; }</a:t>
            </a:r>
          </a:p>
          <a:p>
            <a:r>
              <a:rPr lang="en-GB" dirty="0">
                <a:ln w="0"/>
                <a:solidFill>
                  <a:schemeClr val="tx1"/>
                </a:solidFill>
              </a:rPr>
              <a:t>a: active { color: white; }</a:t>
            </a:r>
          </a:p>
          <a:p>
            <a:endParaRPr lang="en-GB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: Rounded Corners 12"/>
          <p:cNvSpPr/>
          <p:nvPr/>
        </p:nvSpPr>
        <p:spPr>
          <a:xfrm>
            <a:off x="3581400" y="4451603"/>
            <a:ext cx="4495800" cy="477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n w="0"/>
                <a:solidFill>
                  <a:schemeClr val="tx1"/>
                </a:solidFill>
              </a:rPr>
              <a:t>p: first-child { color: red; }</a:t>
            </a:r>
          </a:p>
        </p:txBody>
      </p:sp>
    </p:spTree>
    <p:extLst>
      <p:ext uri="{BB962C8B-B14F-4D97-AF65-F5344CB8AC3E}">
        <p14:creationId xmlns:p14="http://schemas.microsoft.com/office/powerpoint/2010/main" val="1003937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 CSS Properties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660392"/>
          </a:xfrm>
        </p:spPr>
        <p:txBody>
          <a:bodyPr>
            <a:normAutofit/>
          </a:bodyPr>
          <a:lstStyle/>
          <a:p>
            <a:r>
              <a:rPr lang="en-GB" sz="2400" dirty="0"/>
              <a:t>Color</a:t>
            </a:r>
          </a:p>
          <a:p>
            <a:endParaRPr lang="en-GB" sz="2400" dirty="0"/>
          </a:p>
          <a:p>
            <a:r>
              <a:rPr lang="en-GB" sz="2400" dirty="0"/>
              <a:t>Background</a:t>
            </a:r>
          </a:p>
          <a:p>
            <a:endParaRPr lang="en-GB" sz="1800" dirty="0"/>
          </a:p>
          <a:p>
            <a:r>
              <a:rPr lang="en-GB" sz="1800" dirty="0"/>
              <a:t>Background-colour</a:t>
            </a:r>
          </a:p>
          <a:p>
            <a:r>
              <a:rPr lang="en-GB" sz="1800" dirty="0"/>
              <a:t>Background-image</a:t>
            </a:r>
          </a:p>
          <a:p>
            <a:r>
              <a:rPr lang="en-GB" sz="1800" dirty="0"/>
              <a:t>Background-position</a:t>
            </a:r>
          </a:p>
          <a:p>
            <a:r>
              <a:rPr lang="en-GB" sz="1800" dirty="0"/>
              <a:t>Can use shorthand</a:t>
            </a:r>
          </a:p>
          <a:p>
            <a:endParaRPr lang="en-GB" sz="2400" dirty="0"/>
          </a:p>
          <a:p>
            <a:r>
              <a:rPr lang="en-GB" sz="2400" dirty="0"/>
              <a:t>Text and fonts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274320" lvl="1" indent="0">
              <a:buNone/>
            </a:pPr>
            <a:endParaRPr lang="en-GB" sz="2200" dirty="0"/>
          </a:p>
          <a:p>
            <a:pPr lvl="1"/>
            <a:endParaRPr lang="en-GB" sz="2200" dirty="0"/>
          </a:p>
          <a:p>
            <a:pPr lvl="1"/>
            <a:endParaRPr lang="en-GB" sz="2200" dirty="0"/>
          </a:p>
          <a:p>
            <a:endParaRPr lang="en-GB" sz="2400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581400" y="2121407"/>
            <a:ext cx="4495800" cy="477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n w="0"/>
                <a:solidFill>
                  <a:schemeClr val="tx1"/>
                </a:solidFill>
              </a:rPr>
              <a:t>h2 { color: #444444; }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3581400" y="3055105"/>
            <a:ext cx="4495800" cy="477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n w="0"/>
                <a:solidFill>
                  <a:schemeClr val="tx1"/>
                </a:solidFill>
              </a:rPr>
              <a:t>footer { background-</a:t>
            </a:r>
            <a:r>
              <a:rPr lang="en-GB" dirty="0" err="1">
                <a:ln w="0"/>
                <a:solidFill>
                  <a:schemeClr val="tx1"/>
                </a:solidFill>
              </a:rPr>
              <a:t>color</a:t>
            </a:r>
            <a:r>
              <a:rPr lang="en-GB" dirty="0">
                <a:ln w="0"/>
                <a:solidFill>
                  <a:schemeClr val="tx1"/>
                </a:solidFill>
              </a:rPr>
              <a:t>: black; }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3580544" y="6019800"/>
            <a:ext cx="4495800" cy="477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n w="0"/>
                <a:solidFill>
                  <a:schemeClr val="tx1"/>
                </a:solidFill>
              </a:rPr>
              <a:t>p { font-size: 2em; }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3581400" y="3988803"/>
            <a:ext cx="4495800" cy="10403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n w="0"/>
                <a:solidFill>
                  <a:schemeClr val="tx1"/>
                </a:solidFill>
              </a:rPr>
              <a:t>footer { background-</a:t>
            </a:r>
            <a:r>
              <a:rPr lang="en-GB" dirty="0" err="1">
                <a:ln w="0"/>
                <a:solidFill>
                  <a:schemeClr val="tx1"/>
                </a:solidFill>
              </a:rPr>
              <a:t>color</a:t>
            </a:r>
            <a:r>
              <a:rPr lang="en-GB" dirty="0">
                <a:ln w="0"/>
                <a:solidFill>
                  <a:schemeClr val="tx1"/>
                </a:solidFill>
              </a:rPr>
              <a:t>: black </a:t>
            </a:r>
            <a:r>
              <a:rPr lang="en-GB" dirty="0" err="1">
                <a:ln w="0"/>
                <a:solidFill>
                  <a:schemeClr val="tx1"/>
                </a:solidFill>
              </a:rPr>
              <a:t>url</a:t>
            </a:r>
            <a:r>
              <a:rPr lang="en-GB" dirty="0">
                <a:ln w="0"/>
                <a:solidFill>
                  <a:schemeClr val="tx1"/>
                </a:solidFill>
              </a:rPr>
              <a:t>(“pic1.jpg”) no-repeat fixed </a:t>
            </a:r>
            <a:r>
              <a:rPr lang="en-GB" dirty="0" err="1">
                <a:ln w="0"/>
                <a:solidFill>
                  <a:schemeClr val="tx1"/>
                </a:solidFill>
              </a:rPr>
              <a:t>center</a:t>
            </a:r>
            <a:r>
              <a:rPr lang="en-GB" dirty="0">
                <a:ln w="0"/>
                <a:solidFill>
                  <a:schemeClr val="tx1"/>
                </a:solidFill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3284977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CSS Box Model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660392"/>
          </a:xfrm>
        </p:spPr>
        <p:txBody>
          <a:bodyPr>
            <a:normAutofit/>
          </a:bodyPr>
          <a:lstStyle/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274320" lvl="1" indent="0">
              <a:buNone/>
            </a:pPr>
            <a:endParaRPr lang="en-GB" sz="2200" dirty="0"/>
          </a:p>
          <a:p>
            <a:pPr lvl="1"/>
            <a:endParaRPr lang="en-GB" sz="2200" dirty="0"/>
          </a:p>
          <a:p>
            <a:pPr lvl="1"/>
            <a:endParaRPr lang="en-GB" sz="2200" dirty="0"/>
          </a:p>
          <a:p>
            <a:endParaRPr lang="en-GB" sz="2400" dirty="0"/>
          </a:p>
        </p:txBody>
      </p:sp>
      <p:sp>
        <p:nvSpPr>
          <p:cNvPr id="2" name="Rectangle 1"/>
          <p:cNvSpPr/>
          <p:nvPr/>
        </p:nvSpPr>
        <p:spPr>
          <a:xfrm>
            <a:off x="1066800" y="2209800"/>
            <a:ext cx="7010400" cy="411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524000" y="2590800"/>
            <a:ext cx="6096000" cy="3352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981200" y="3048000"/>
            <a:ext cx="5181600" cy="2514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2438400" y="3429000"/>
            <a:ext cx="4267200" cy="1752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3962400" y="2173795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Margin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62400" y="26289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Border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62400" y="3069672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Padding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86200" y="3935136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Content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477000" y="3581400"/>
            <a:ext cx="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667000" y="4953000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054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 Layout with CSS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279392"/>
          </a:xfrm>
        </p:spPr>
        <p:txBody>
          <a:bodyPr>
            <a:normAutofit/>
          </a:bodyPr>
          <a:lstStyle/>
          <a:p>
            <a:r>
              <a:rPr lang="en-GB" sz="2400" dirty="0"/>
              <a:t>CSS can specify how an element will be positioned</a:t>
            </a:r>
          </a:p>
          <a:p>
            <a:endParaRPr lang="en-GB" sz="2400" dirty="0"/>
          </a:p>
          <a:p>
            <a:r>
              <a:rPr lang="en-GB" sz="2400" b="1" dirty="0"/>
              <a:t>Inline:</a:t>
            </a:r>
          </a:p>
          <a:p>
            <a:pPr lvl="1"/>
            <a:r>
              <a:rPr lang="en-GB" sz="2200" dirty="0"/>
              <a:t>The</a:t>
            </a:r>
            <a:r>
              <a:rPr lang="en-GB" sz="2200" b="1" dirty="0"/>
              <a:t> </a:t>
            </a:r>
            <a:r>
              <a:rPr lang="en-GB" sz="2200" dirty="0"/>
              <a:t>element should be displayed next to each other</a:t>
            </a:r>
          </a:p>
          <a:p>
            <a:pPr lvl="1"/>
            <a:r>
              <a:rPr lang="en-GB" sz="2200" dirty="0"/>
              <a:t>&lt;span&gt;, &lt;</a:t>
            </a:r>
            <a:r>
              <a:rPr lang="en-GB" sz="2200" dirty="0" err="1"/>
              <a:t>br</a:t>
            </a:r>
            <a:r>
              <a:rPr lang="en-GB" sz="2200" dirty="0"/>
              <a:t>&gt;, &lt;</a:t>
            </a:r>
            <a:r>
              <a:rPr lang="en-GB" sz="2200" dirty="0" err="1"/>
              <a:t>img</a:t>
            </a:r>
            <a:r>
              <a:rPr lang="en-GB" sz="2200" dirty="0"/>
              <a:t>&gt;, &lt;a&gt;, &lt;td&gt;</a:t>
            </a:r>
          </a:p>
          <a:p>
            <a:pPr marL="274320" lvl="1" indent="0">
              <a:buNone/>
            </a:pPr>
            <a:endParaRPr lang="en-GB" sz="2200" dirty="0"/>
          </a:p>
          <a:p>
            <a:r>
              <a:rPr lang="en-GB" sz="2400" b="1" dirty="0"/>
              <a:t>Block:</a:t>
            </a:r>
          </a:p>
          <a:p>
            <a:pPr lvl="1"/>
            <a:r>
              <a:rPr lang="en-GB" sz="2200" dirty="0"/>
              <a:t>They start on a new line and will take all the space it can horizontally, new content goes beneath</a:t>
            </a:r>
          </a:p>
          <a:p>
            <a:pPr lvl="1"/>
            <a:r>
              <a:rPr lang="en-GB" sz="2200" dirty="0"/>
              <a:t>&lt;div&gt;, &lt;h1&gt;, &lt;p&gt;, &lt;section&gt;, &lt;ul&gt;, &lt;article&gt;, &lt;</a:t>
            </a:r>
            <a:r>
              <a:rPr lang="en-GB" sz="2200" dirty="0" err="1"/>
              <a:t>nav</a:t>
            </a:r>
            <a:r>
              <a:rPr lang="en-GB" sz="2200" dirty="0"/>
              <a:t>&gt;</a:t>
            </a:r>
          </a:p>
          <a:p>
            <a:pPr marL="274320" lvl="1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274320" lvl="1" indent="0">
              <a:buNone/>
            </a:pPr>
            <a:endParaRPr lang="en-GB" sz="2200" dirty="0"/>
          </a:p>
          <a:p>
            <a:pPr lvl="1"/>
            <a:endParaRPr lang="en-GB" sz="2200" dirty="0"/>
          </a:p>
          <a:p>
            <a:pPr lvl="1"/>
            <a:endParaRPr lang="en-GB" sz="22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97607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 Layout with CSS </a:t>
            </a:r>
            <a:r>
              <a:rPr lang="en-US" sz="2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cont.</a:t>
            </a:r>
            <a:endParaRPr lang="en-GB" sz="24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279392"/>
          </a:xfrm>
        </p:spPr>
        <p:txBody>
          <a:bodyPr>
            <a:normAutofit/>
          </a:bodyPr>
          <a:lstStyle/>
          <a:p>
            <a:r>
              <a:rPr lang="en-GB" sz="2400" b="1" dirty="0"/>
              <a:t>Float:</a:t>
            </a:r>
          </a:p>
          <a:p>
            <a:pPr lvl="1"/>
            <a:r>
              <a:rPr lang="en-GB" sz="2200" dirty="0"/>
              <a:t>The browser will ignore the normal flow to place elements at the left or right of the content</a:t>
            </a:r>
          </a:p>
          <a:p>
            <a:pPr lvl="1"/>
            <a:r>
              <a:rPr lang="en-GB" sz="2200" dirty="0"/>
              <a:t>It’s value can be left, right or none</a:t>
            </a:r>
          </a:p>
          <a:p>
            <a:r>
              <a:rPr lang="en-GB" sz="2400" b="1" dirty="0"/>
              <a:t>Clear:</a:t>
            </a:r>
          </a:p>
          <a:p>
            <a:pPr lvl="1"/>
            <a:r>
              <a:rPr lang="en-GB" sz="2200" dirty="0"/>
              <a:t>Stops the browser to set elements on the left or right of the content</a:t>
            </a:r>
          </a:p>
          <a:p>
            <a:pPr lvl="1"/>
            <a:r>
              <a:rPr lang="en-GB" sz="2200" dirty="0"/>
              <a:t>Can also have the values left, right or none</a:t>
            </a:r>
          </a:p>
          <a:p>
            <a:pPr lvl="1"/>
            <a:endParaRPr lang="en-GB" sz="2200" dirty="0"/>
          </a:p>
          <a:p>
            <a:pPr marL="274320" lvl="1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274320" lvl="1" indent="0">
              <a:buNone/>
            </a:pPr>
            <a:endParaRPr lang="en-GB" sz="2200" dirty="0"/>
          </a:p>
          <a:p>
            <a:pPr lvl="1"/>
            <a:endParaRPr lang="en-GB" sz="2200" dirty="0"/>
          </a:p>
          <a:p>
            <a:pPr lvl="1"/>
            <a:endParaRPr lang="en-GB" sz="22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15607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 Layout with CSS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279392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endParaRPr lang="en-GB" sz="2200" dirty="0"/>
          </a:p>
          <a:p>
            <a:pPr marL="274320" lvl="1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274320" lvl="1" indent="0">
              <a:buNone/>
            </a:pPr>
            <a:endParaRPr lang="en-GB" sz="2200" dirty="0"/>
          </a:p>
          <a:p>
            <a:pPr lvl="1"/>
            <a:endParaRPr lang="en-GB" sz="2200" dirty="0"/>
          </a:p>
          <a:p>
            <a:pPr lvl="1"/>
            <a:endParaRPr lang="en-GB" sz="2200" dirty="0"/>
          </a:p>
          <a:p>
            <a:endParaRPr lang="en-GB" sz="2400" dirty="0"/>
          </a:p>
        </p:txBody>
      </p:sp>
      <p:sp>
        <p:nvSpPr>
          <p:cNvPr id="2" name="Rectangle 1"/>
          <p:cNvSpPr/>
          <p:nvPr/>
        </p:nvSpPr>
        <p:spPr>
          <a:xfrm>
            <a:off x="1066800" y="2286000"/>
            <a:ext cx="7010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066800" y="3429000"/>
            <a:ext cx="48006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172200" y="34290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066800" y="5638800"/>
            <a:ext cx="7010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3352800" y="248233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Header (normal flow)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47900" y="4158734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Content (float left)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57550" y="5835134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Footer (clear both)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08357" y="3937938"/>
            <a:ext cx="1232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Sidebar </a:t>
            </a:r>
          </a:p>
          <a:p>
            <a:r>
              <a:rPr lang="en-GB" b="1" dirty="0"/>
              <a:t>(float left) </a:t>
            </a:r>
          </a:p>
        </p:txBody>
      </p:sp>
    </p:spTree>
    <p:extLst>
      <p:ext uri="{BB962C8B-B14F-4D97-AF65-F5344CB8AC3E}">
        <p14:creationId xmlns:p14="http://schemas.microsoft.com/office/powerpoint/2010/main" val="4154022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Cascade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9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431792"/>
          </a:xfrm>
        </p:spPr>
        <p:txBody>
          <a:bodyPr>
            <a:normAutofit/>
          </a:bodyPr>
          <a:lstStyle/>
          <a:p>
            <a:r>
              <a:rPr lang="en-GB" sz="2400" b="1" dirty="0"/>
              <a:t>CSS: </a:t>
            </a:r>
            <a:r>
              <a:rPr lang="en-GB" sz="2400" b="1" dirty="0">
                <a:solidFill>
                  <a:srgbClr val="FF0000"/>
                </a:solidFill>
              </a:rPr>
              <a:t>Cascading</a:t>
            </a:r>
            <a:r>
              <a:rPr lang="en-GB" sz="2400" dirty="0"/>
              <a:t> Style Sheets</a:t>
            </a:r>
            <a:endParaRPr lang="en-GB" sz="2400" b="1" dirty="0"/>
          </a:p>
          <a:p>
            <a:pPr lvl="1"/>
            <a:r>
              <a:rPr lang="en-GB" sz="2200" dirty="0"/>
              <a:t>The cascade is what determines which styles are applied to an element.</a:t>
            </a:r>
          </a:p>
          <a:p>
            <a:pPr lvl="1"/>
            <a:endParaRPr lang="en-GB" sz="2200" dirty="0"/>
          </a:p>
          <a:p>
            <a:pPr marL="274320" lvl="1" indent="0" algn="ctr">
              <a:buNone/>
            </a:pPr>
            <a:r>
              <a:rPr lang="en-GB" sz="2200" b="1" dirty="0"/>
              <a:t>CAUSES OF CONFLITING SELECTORS</a:t>
            </a:r>
          </a:p>
          <a:p>
            <a:pPr marL="274320" lvl="1" indent="0">
              <a:buNone/>
            </a:pPr>
            <a:endParaRPr lang="en-GB" sz="2200" dirty="0"/>
          </a:p>
          <a:p>
            <a:pPr marL="274320" lvl="1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274320" lvl="1" indent="0">
              <a:buNone/>
            </a:pPr>
            <a:endParaRPr lang="en-GB" sz="2200" dirty="0"/>
          </a:p>
          <a:p>
            <a:pPr lvl="1"/>
            <a:endParaRPr lang="en-GB" sz="2200" dirty="0"/>
          </a:p>
          <a:p>
            <a:pPr lvl="1"/>
            <a:endParaRPr lang="en-GB" sz="2200" dirty="0"/>
          </a:p>
          <a:p>
            <a:endParaRPr lang="en-GB" sz="2400" dirty="0"/>
          </a:p>
        </p:txBody>
      </p:sp>
      <p:sp>
        <p:nvSpPr>
          <p:cNvPr id="7" name="Rectangle 6"/>
          <p:cNvSpPr/>
          <p:nvPr/>
        </p:nvSpPr>
        <p:spPr>
          <a:xfrm>
            <a:off x="1905000" y="4343400"/>
            <a:ext cx="2590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SPECIFICITY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4953000" y="4343400"/>
            <a:ext cx="2590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65843" y="5508072"/>
            <a:ext cx="2590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IMPORTANT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05000" y="5508072"/>
            <a:ext cx="2590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INHERITANCE</a:t>
            </a:r>
          </a:p>
        </p:txBody>
      </p:sp>
    </p:spTree>
    <p:extLst>
      <p:ext uri="{BB962C8B-B14F-4D97-AF65-F5344CB8AC3E}">
        <p14:creationId xmlns:p14="http://schemas.microsoft.com/office/powerpoint/2010/main" val="1375615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Welcome</a:t>
            </a: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4"/>
          <p:cNvSpPr txBox="1">
            <a:spLocks/>
          </p:cNvSpPr>
          <p:nvPr/>
        </p:nvSpPr>
        <p:spPr>
          <a:xfrm>
            <a:off x="457200" y="2636837"/>
            <a:ext cx="8229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algn="ctr">
              <a:buFont typeface="Wingdings" pitchFamily="2" charset="2"/>
              <a:buNone/>
            </a:pPr>
            <a:r>
              <a:rPr lang="en-US" sz="4800" dirty="0"/>
              <a:t>Manuel Cubuca</a:t>
            </a:r>
          </a:p>
          <a:p>
            <a:pPr lvl="1" indent="0" algn="ctr">
              <a:buFont typeface="Wingdings" pitchFamily="2" charset="2"/>
              <a:buNone/>
            </a:pPr>
            <a:endParaRPr lang="en-US" dirty="0"/>
          </a:p>
          <a:p>
            <a:pPr lvl="1" indent="0" algn="ctr">
              <a:buFont typeface="Wingdings" pitchFamily="2" charset="2"/>
              <a:buNone/>
            </a:pPr>
            <a:r>
              <a:rPr lang="en-US" sz="4000" dirty="0">
                <a:solidFill>
                  <a:srgbClr val="E31B85"/>
                </a:solidFill>
              </a:rPr>
              <a:t>Technical</a:t>
            </a:r>
            <a:r>
              <a:rPr lang="en-US" sz="3600" dirty="0">
                <a:solidFill>
                  <a:srgbClr val="E31B85"/>
                </a:solidFill>
              </a:rPr>
              <a:t> Trainer</a:t>
            </a:r>
          </a:p>
          <a:p>
            <a:pPr lvl="1" indent="0" algn="ctr">
              <a:buFont typeface="Wingdings" pitchFamily="2" charset="2"/>
              <a:buNone/>
            </a:pPr>
            <a:endParaRPr lang="en-US" dirty="0"/>
          </a:p>
          <a:p>
            <a:pPr lvl="1" indent="0" algn="ctr">
              <a:buFont typeface="Wingdings" pitchFamily="2" charset="2"/>
              <a:buNone/>
            </a:pPr>
            <a:r>
              <a:rPr lang="en-US" sz="3600" b="1" dirty="0"/>
              <a:t>Email</a:t>
            </a:r>
            <a:r>
              <a:rPr lang="en-US" sz="3600" dirty="0"/>
              <a:t>: </a:t>
            </a:r>
            <a:r>
              <a:rPr lang="en-US" sz="3600" dirty="0">
                <a:hlinkClick r:id="rId4" tooltip="Click to Email Manuel - Just IT Technical Trainer"/>
              </a:rPr>
              <a:t>manuelc@justit.co.uk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82733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Cascade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9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43179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2400" b="1" dirty="0"/>
              <a:t>Style Sources</a:t>
            </a:r>
          </a:p>
          <a:p>
            <a:pPr lvl="1"/>
            <a:r>
              <a:rPr lang="en-GB" sz="2200" dirty="0"/>
              <a:t>In a conflict, the last style declaration overwrites any previous conflicting selectors.</a:t>
            </a:r>
          </a:p>
          <a:p>
            <a:pPr marL="274320" lvl="1" indent="0">
              <a:buNone/>
            </a:pPr>
            <a:endParaRPr lang="en-GB" sz="2200" dirty="0"/>
          </a:p>
          <a:p>
            <a:pPr marL="274320" lvl="1" indent="0">
              <a:buNone/>
            </a:pPr>
            <a:endParaRPr lang="en-GB" sz="2200" dirty="0"/>
          </a:p>
          <a:p>
            <a:pPr marL="274320" lvl="1" indent="0">
              <a:buNone/>
            </a:pPr>
            <a:r>
              <a:rPr lang="en-GB" sz="2200" dirty="0"/>
              <a:t>Developers</a:t>
            </a:r>
          </a:p>
          <a:p>
            <a:pPr marL="0" indent="0">
              <a:buNone/>
            </a:pPr>
            <a:endParaRPr lang="en-GB" sz="2400" dirty="0"/>
          </a:p>
          <a:p>
            <a:pPr marL="274320" lvl="1" indent="0">
              <a:buNone/>
            </a:pPr>
            <a:endParaRPr lang="en-GB" sz="2200" dirty="0"/>
          </a:p>
          <a:p>
            <a:pPr marL="274320" lvl="1" indent="0">
              <a:buNone/>
            </a:pPr>
            <a:r>
              <a:rPr lang="en-GB" sz="2200" dirty="0"/>
              <a:t>Online users</a:t>
            </a:r>
          </a:p>
          <a:p>
            <a:pPr marL="274320" lvl="1" indent="0">
              <a:buNone/>
            </a:pPr>
            <a:endParaRPr lang="en-GB" sz="2200" dirty="0"/>
          </a:p>
          <a:p>
            <a:pPr lvl="1"/>
            <a:endParaRPr lang="en-GB" sz="2200" dirty="0"/>
          </a:p>
          <a:p>
            <a:r>
              <a:rPr lang="en-GB" sz="2400" dirty="0"/>
              <a:t>Browsers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3124200" y="4593673"/>
            <a:ext cx="2590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Users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3124200" y="3429000"/>
            <a:ext cx="2590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Authors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24200" y="5758345"/>
            <a:ext cx="2590800" cy="914400"/>
          </a:xfrm>
          <a:prstGeom prst="rect">
            <a:avLst/>
          </a:prstGeom>
          <a:solidFill>
            <a:srgbClr val="9DBFBE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User Agents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400800" y="3429000"/>
            <a:ext cx="0" cy="3243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722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Cascade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9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43179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2400" b="1" dirty="0"/>
              <a:t>Style Sources and Importance</a:t>
            </a:r>
          </a:p>
          <a:p>
            <a:pPr lvl="1"/>
            <a:r>
              <a:rPr lang="en-GB" sz="2200" dirty="0"/>
              <a:t>The Browser gives styles different “</a:t>
            </a:r>
            <a:r>
              <a:rPr lang="en-GB" sz="2200" b="1" dirty="0"/>
              <a:t>weights</a:t>
            </a:r>
            <a:r>
              <a:rPr lang="en-GB" sz="2200" dirty="0"/>
              <a:t>” by sorting and applying styles in the following order:</a:t>
            </a:r>
          </a:p>
          <a:p>
            <a:pPr marL="274320" lvl="1" indent="0">
              <a:buNone/>
            </a:pPr>
            <a:endParaRPr lang="en-GB" sz="2200" dirty="0"/>
          </a:p>
          <a:p>
            <a:pPr marL="274320" lvl="1" indent="0">
              <a:buNone/>
            </a:pPr>
            <a:endParaRPr lang="en-GB" sz="2200" dirty="0"/>
          </a:p>
          <a:p>
            <a:pPr marL="274320" lvl="1" indent="0" algn="ctr">
              <a:buNone/>
            </a:pPr>
            <a:r>
              <a:rPr lang="en-GB" sz="2200" dirty="0"/>
              <a:t>User Agent Declarations</a:t>
            </a:r>
          </a:p>
          <a:p>
            <a:pPr marL="274320" lvl="1" indent="0" algn="ctr">
              <a:buNone/>
            </a:pPr>
            <a:endParaRPr lang="en-GB" sz="2200" dirty="0"/>
          </a:p>
          <a:p>
            <a:pPr marL="274320" lvl="1" indent="0" algn="ctr">
              <a:buNone/>
            </a:pPr>
            <a:r>
              <a:rPr lang="en-GB" sz="2200" dirty="0"/>
              <a:t>User Normal Declarations</a:t>
            </a:r>
          </a:p>
          <a:p>
            <a:pPr marL="274320" lvl="1" indent="0" algn="ctr">
              <a:buNone/>
            </a:pPr>
            <a:endParaRPr lang="en-GB" sz="2200" dirty="0"/>
          </a:p>
          <a:p>
            <a:pPr marL="274320" lvl="1" indent="0" algn="ctr">
              <a:buNone/>
            </a:pPr>
            <a:r>
              <a:rPr lang="en-GB" sz="2200" dirty="0"/>
              <a:t>Author Normal Declarations</a:t>
            </a:r>
          </a:p>
          <a:p>
            <a:pPr marL="274320" lvl="1" indent="0" algn="ctr">
              <a:buNone/>
            </a:pPr>
            <a:endParaRPr lang="en-GB" sz="2200" dirty="0"/>
          </a:p>
          <a:p>
            <a:pPr marL="274320" lvl="1" indent="0" algn="ctr">
              <a:buNone/>
            </a:pPr>
            <a:r>
              <a:rPr lang="en-GB" sz="2200" dirty="0"/>
              <a:t>Author </a:t>
            </a:r>
            <a:r>
              <a:rPr lang="en-GB" sz="2200" b="1" dirty="0">
                <a:solidFill>
                  <a:srgbClr val="FF0000"/>
                </a:solidFill>
              </a:rPr>
              <a:t>Important</a:t>
            </a:r>
            <a:r>
              <a:rPr lang="en-GB" sz="2200" dirty="0"/>
              <a:t> Declarations</a:t>
            </a:r>
          </a:p>
          <a:p>
            <a:pPr marL="274320" lvl="1" indent="0" algn="ctr">
              <a:buNone/>
            </a:pPr>
            <a:endParaRPr lang="en-GB" sz="2200" dirty="0"/>
          </a:p>
          <a:p>
            <a:pPr marL="274320" lvl="1" indent="0" algn="ctr">
              <a:buNone/>
            </a:pPr>
            <a:r>
              <a:rPr lang="en-GB" sz="2200" dirty="0"/>
              <a:t>User </a:t>
            </a:r>
            <a:r>
              <a:rPr lang="en-GB" sz="2200" b="1" dirty="0">
                <a:solidFill>
                  <a:srgbClr val="FF0000"/>
                </a:solidFill>
              </a:rPr>
              <a:t>Important</a:t>
            </a:r>
            <a:r>
              <a:rPr lang="en-GB" sz="2200" dirty="0"/>
              <a:t> Declarations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239000" y="3657600"/>
            <a:ext cx="0" cy="2895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151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Cascade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9"/>
          <p:cNvSpPr>
            <a:spLocks noGrp="1"/>
          </p:cNvSpPr>
          <p:nvPr>
            <p:ph idx="1"/>
          </p:nvPr>
        </p:nvSpPr>
        <p:spPr>
          <a:xfrm>
            <a:off x="685800" y="1871135"/>
            <a:ext cx="7772400" cy="46820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b="1" dirty="0"/>
              <a:t>Inheritance</a:t>
            </a:r>
          </a:p>
          <a:p>
            <a:pPr marL="274320" lvl="1" indent="0">
              <a:buNone/>
            </a:pPr>
            <a:endParaRPr lang="en-GB" sz="2200" dirty="0"/>
          </a:p>
          <a:p>
            <a:pPr marL="274320" lvl="1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274320" lvl="1" indent="0">
              <a:buNone/>
            </a:pPr>
            <a:endParaRPr lang="en-GB" sz="2200" dirty="0"/>
          </a:p>
          <a:p>
            <a:pPr marL="274320" lvl="1" indent="0">
              <a:buNone/>
            </a:pPr>
            <a:endParaRPr lang="en-GB" sz="2200" dirty="0"/>
          </a:p>
          <a:p>
            <a:pPr marL="274320" lvl="1" indent="0">
              <a:buNone/>
            </a:pPr>
            <a:endParaRPr lang="en-GB" sz="2200" dirty="0"/>
          </a:p>
        </p:txBody>
      </p:sp>
      <p:sp>
        <p:nvSpPr>
          <p:cNvPr id="7" name="Rectangle 6"/>
          <p:cNvSpPr/>
          <p:nvPr/>
        </p:nvSpPr>
        <p:spPr>
          <a:xfrm>
            <a:off x="4826071" y="3763942"/>
            <a:ext cx="165092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Aside</a:t>
            </a:r>
          </a:p>
        </p:txBody>
      </p:sp>
      <p:sp>
        <p:nvSpPr>
          <p:cNvPr id="8" name="Rectangle 7"/>
          <p:cNvSpPr/>
          <p:nvPr/>
        </p:nvSpPr>
        <p:spPr>
          <a:xfrm>
            <a:off x="3124200" y="2438400"/>
            <a:ext cx="2590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03535" y="4996345"/>
            <a:ext cx="990600" cy="718655"/>
          </a:xfrm>
          <a:prstGeom prst="rect">
            <a:avLst/>
          </a:prstGeom>
          <a:solidFill>
            <a:srgbClr val="9DBFBE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Div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73371" y="3763942"/>
            <a:ext cx="165092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Div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56235" y="4996345"/>
            <a:ext cx="990600" cy="718655"/>
          </a:xfrm>
          <a:prstGeom prst="rect">
            <a:avLst/>
          </a:prstGeom>
          <a:solidFill>
            <a:srgbClr val="9DBFBE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Div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92076" y="5869286"/>
            <a:ext cx="990600" cy="718655"/>
          </a:xfrm>
          <a:prstGeom prst="rect">
            <a:avLst/>
          </a:prstGeom>
          <a:solidFill>
            <a:srgbClr val="9DBFBE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h2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92696" y="5869286"/>
            <a:ext cx="990600" cy="718655"/>
          </a:xfrm>
          <a:prstGeom prst="rect">
            <a:avLst/>
          </a:prstGeom>
          <a:solidFill>
            <a:srgbClr val="9DBFBE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73350" y="5869286"/>
            <a:ext cx="990600" cy="718655"/>
          </a:xfrm>
          <a:prstGeom prst="rect">
            <a:avLst/>
          </a:prstGeom>
          <a:solidFill>
            <a:srgbClr val="9DBFBE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71508" y="5851915"/>
            <a:ext cx="990600" cy="718655"/>
          </a:xfrm>
          <a:prstGeom prst="rect">
            <a:avLst/>
          </a:prstGeom>
          <a:solidFill>
            <a:srgbClr val="9DBFBE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90800" y="2286000"/>
            <a:ext cx="3556035" cy="1219200"/>
          </a:xfrm>
          <a:prstGeom prst="rect">
            <a:avLst/>
          </a:prstGeom>
          <a:noFill/>
          <a:ln>
            <a:solidFill>
              <a:srgbClr val="9F0C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6781800" y="2710934"/>
            <a:ext cx="100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Parent</a:t>
            </a:r>
          </a:p>
        </p:txBody>
      </p:sp>
      <p:cxnSp>
        <p:nvCxnSpPr>
          <p:cNvPr id="23" name="Straight Arrow Connector 22"/>
          <p:cNvCxnSpPr>
            <a:stCxn id="21" idx="1"/>
            <a:endCxn id="18" idx="3"/>
          </p:cNvCxnSpPr>
          <p:nvPr/>
        </p:nvCxnSpPr>
        <p:spPr>
          <a:xfrm flipH="1">
            <a:off x="6146835" y="2895600"/>
            <a:ext cx="634965" cy="0"/>
          </a:xfrm>
          <a:prstGeom prst="straightConnector1">
            <a:avLst/>
          </a:prstGeom>
          <a:ln>
            <a:solidFill>
              <a:srgbClr val="9F0C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095500" y="3581400"/>
            <a:ext cx="1981200" cy="12192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4660935" y="3581400"/>
            <a:ext cx="1981200" cy="12192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352800" y="3352800"/>
            <a:ext cx="0" cy="372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86400" y="3352800"/>
            <a:ext cx="0" cy="372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2"/>
            <a:endCxn id="12" idx="0"/>
          </p:cNvCxnSpPr>
          <p:nvPr/>
        </p:nvCxnSpPr>
        <p:spPr>
          <a:xfrm flipH="1">
            <a:off x="3098835" y="4678342"/>
            <a:ext cx="1" cy="318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3" idx="0"/>
          </p:cNvCxnSpPr>
          <p:nvPr/>
        </p:nvCxnSpPr>
        <p:spPr>
          <a:xfrm>
            <a:off x="5651535" y="4678342"/>
            <a:ext cx="0" cy="318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814692" y="5715000"/>
            <a:ext cx="0" cy="154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352800" y="5715000"/>
            <a:ext cx="0" cy="154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405492" y="5715000"/>
            <a:ext cx="0" cy="154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943600" y="5715000"/>
            <a:ext cx="0" cy="154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25" idx="3"/>
          </p:cNvCxnSpPr>
          <p:nvPr/>
        </p:nvCxnSpPr>
        <p:spPr>
          <a:xfrm flipH="1">
            <a:off x="6642135" y="4190999"/>
            <a:ext cx="444465" cy="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095162" y="4000499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Child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5800" y="4000499"/>
            <a:ext cx="82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Child</a:t>
            </a:r>
          </a:p>
        </p:txBody>
      </p:sp>
      <p:cxnSp>
        <p:nvCxnSpPr>
          <p:cNvPr id="56" name="Straight Arrow Connector 55"/>
          <p:cNvCxnSpPr>
            <a:cxnSpLocks/>
            <a:stCxn id="54" idx="3"/>
            <a:endCxn id="24" idx="1"/>
          </p:cNvCxnSpPr>
          <p:nvPr/>
        </p:nvCxnSpPr>
        <p:spPr>
          <a:xfrm>
            <a:off x="1511265" y="4185165"/>
            <a:ext cx="584235" cy="583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597470" y="4876800"/>
            <a:ext cx="2260530" cy="1828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/>
          <p:cNvSpPr/>
          <p:nvPr/>
        </p:nvSpPr>
        <p:spPr>
          <a:xfrm>
            <a:off x="2018012" y="4876800"/>
            <a:ext cx="2260530" cy="1828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/>
          <p:cNvSpPr txBox="1"/>
          <p:nvPr/>
        </p:nvSpPr>
        <p:spPr>
          <a:xfrm>
            <a:off x="7416765" y="5105400"/>
            <a:ext cx="157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Descendants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47605" y="5171006"/>
            <a:ext cx="15748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Descendants</a:t>
            </a:r>
          </a:p>
        </p:txBody>
      </p:sp>
      <p:cxnSp>
        <p:nvCxnSpPr>
          <p:cNvPr id="64" name="Straight Arrow Connector 63"/>
          <p:cNvCxnSpPr>
            <a:stCxn id="61" idx="1"/>
          </p:cNvCxnSpPr>
          <p:nvPr/>
        </p:nvCxnSpPr>
        <p:spPr>
          <a:xfrm flipH="1">
            <a:off x="6349965" y="5290066"/>
            <a:ext cx="106680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7010400" y="5474732"/>
            <a:ext cx="406365" cy="5450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  <a:stCxn id="62" idx="3"/>
          </p:cNvCxnSpPr>
          <p:nvPr/>
        </p:nvCxnSpPr>
        <p:spPr>
          <a:xfrm flipV="1">
            <a:off x="1922440" y="5355671"/>
            <a:ext cx="515960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550160" y="5694443"/>
            <a:ext cx="393682" cy="2708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156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Cascade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9"/>
          <p:cNvSpPr>
            <a:spLocks noGrp="1"/>
          </p:cNvSpPr>
          <p:nvPr>
            <p:ph idx="1"/>
          </p:nvPr>
        </p:nvSpPr>
        <p:spPr>
          <a:xfrm>
            <a:off x="685800" y="1871135"/>
            <a:ext cx="7772400" cy="46820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b="1" dirty="0"/>
              <a:t>Which Selector is More Specific </a:t>
            </a:r>
          </a:p>
          <a:p>
            <a:pPr marL="274320" lvl="1" indent="0">
              <a:buNone/>
            </a:pPr>
            <a:endParaRPr lang="en-GB" sz="2200" dirty="0"/>
          </a:p>
          <a:p>
            <a:pPr marL="274320" lvl="1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274320" lvl="1" indent="0">
              <a:buNone/>
            </a:pPr>
            <a:endParaRPr lang="en-GB" sz="2200" dirty="0"/>
          </a:p>
          <a:p>
            <a:pPr marL="274320" lvl="1" indent="0">
              <a:buNone/>
            </a:pPr>
            <a:endParaRPr lang="en-GB" sz="2200" dirty="0"/>
          </a:p>
          <a:p>
            <a:pPr marL="274320" lvl="1" indent="0">
              <a:buNone/>
            </a:pPr>
            <a:endParaRPr lang="en-GB" sz="2200" dirty="0"/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1066800" y="2368034"/>
            <a:ext cx="0" cy="39448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3400" y="1981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Least</a:t>
            </a:r>
            <a:r>
              <a:rPr lang="en-GB" dirty="0"/>
              <a:t> </a:t>
            </a:r>
            <a:r>
              <a:rPr lang="en-GB" dirty="0">
                <a:solidFill>
                  <a:srgbClr val="C00000"/>
                </a:solidFill>
              </a:rPr>
              <a:t>Specific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3400" y="6400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Most Specific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00200" y="29718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Type Selectors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00200" y="3581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Class Selectors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600200" y="41868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Attribute Selectors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600200" y="47922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Pseudo-Selectors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600200" y="53976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ID Selectors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0200" y="236803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Universal Selectors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600200" y="59436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Inline Selectors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029200" y="235053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029200" y="29718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p, h1, ul, a, div, section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29200" y="3584825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.mainPage, .actionButton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029200" y="418275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Input[type=“text”]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029200" y="47922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:hover, :active, :focus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029200" y="53976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#myModal, #shopping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029200" y="59436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&lt;p style=“color=blue”&gt;</a:t>
            </a:r>
          </a:p>
        </p:txBody>
      </p:sp>
    </p:spTree>
    <p:extLst>
      <p:ext uri="{BB962C8B-B14F-4D97-AF65-F5344CB8AC3E}">
        <p14:creationId xmlns:p14="http://schemas.microsoft.com/office/powerpoint/2010/main" val="2398088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Cascade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9"/>
          <p:cNvSpPr>
            <a:spLocks noGrp="1"/>
          </p:cNvSpPr>
          <p:nvPr>
            <p:ph idx="1"/>
          </p:nvPr>
        </p:nvSpPr>
        <p:spPr>
          <a:xfrm>
            <a:off x="685800" y="1871135"/>
            <a:ext cx="7772400" cy="46820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b="1" dirty="0"/>
              <a:t>Which Selector is More Specific </a:t>
            </a:r>
          </a:p>
          <a:p>
            <a:pPr marL="274320" lvl="1" indent="0">
              <a:buNone/>
            </a:pPr>
            <a:endParaRPr lang="en-GB" sz="2200" dirty="0"/>
          </a:p>
          <a:p>
            <a:pPr marL="274320" lvl="1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400" dirty="0"/>
          </a:p>
          <a:p>
            <a:pPr marL="274320" lvl="1" indent="0">
              <a:buNone/>
            </a:pPr>
            <a:endParaRPr lang="en-GB" sz="2200" dirty="0"/>
          </a:p>
          <a:p>
            <a:pPr marL="274320" lvl="1" indent="0">
              <a:buNone/>
            </a:pPr>
            <a:endParaRPr lang="en-GB" sz="2200" dirty="0"/>
          </a:p>
          <a:p>
            <a:pPr marL="274320" lvl="1" indent="0">
              <a:buNone/>
            </a:pPr>
            <a:endParaRPr lang="en-GB" sz="2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66700" y="5638800"/>
            <a:ext cx="1828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5791200"/>
            <a:ext cx="205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Inline styles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552700" y="5637088"/>
            <a:ext cx="1828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38400" y="5789488"/>
            <a:ext cx="205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IDs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4838700" y="5637088"/>
            <a:ext cx="1828800" cy="0"/>
          </a:xfrm>
          <a:prstGeom prst="line">
            <a:avLst/>
          </a:prstGeom>
          <a:ln w="38100">
            <a:solidFill>
              <a:srgbClr val="1D8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24400" y="5789488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72B6BA"/>
                </a:solidFill>
              </a:rPr>
              <a:t>Classes, attributes, pseudo-classes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7124700" y="5637088"/>
            <a:ext cx="1828800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10400" y="5789488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92D050"/>
                </a:solidFill>
              </a:rPr>
              <a:t>Elements and pseudo-elements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0" y="26670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#myModal .mainPage nth-of-type(2) h2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62000" y="3230198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#shopping #salesContainer div:first-child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200" y="3879177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8200" y="4660103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24200" y="3879177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24200" y="4660103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10200" y="3879177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10200" y="4660103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677150" y="3879177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77150" y="4660103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1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6457950" y="2674876"/>
            <a:ext cx="247650" cy="9246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181600" y="266119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121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81600" y="322703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211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81800" y="2675538"/>
            <a:ext cx="1581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Larger number wins</a:t>
            </a:r>
          </a:p>
        </p:txBody>
      </p:sp>
    </p:spTree>
    <p:extLst>
      <p:ext uri="{BB962C8B-B14F-4D97-AF65-F5344CB8AC3E}">
        <p14:creationId xmlns:p14="http://schemas.microsoft.com/office/powerpoint/2010/main" val="542445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Apply CSS to our 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Case Study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9" r="1666" b="5556"/>
          <a:stretch/>
        </p:blipFill>
        <p:spPr>
          <a:xfrm>
            <a:off x="495229" y="1981200"/>
            <a:ext cx="8153542" cy="400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14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1 Outline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3974592"/>
          </a:xfrm>
        </p:spPr>
        <p:txBody>
          <a:bodyPr>
            <a:normAutofit/>
          </a:bodyPr>
          <a:lstStyle/>
          <a:p>
            <a:r>
              <a:rPr lang="en-GB" sz="2400" dirty="0"/>
              <a:t>Open an Hosting Account with one.com</a:t>
            </a:r>
          </a:p>
          <a:p>
            <a:r>
              <a:rPr lang="en-GB" sz="2400" dirty="0"/>
              <a:t>Create a FREE GitHub Account</a:t>
            </a:r>
          </a:p>
          <a:p>
            <a:r>
              <a:rPr lang="en-GB" sz="2400" dirty="0"/>
              <a:t>HTML5 Overview</a:t>
            </a:r>
          </a:p>
          <a:p>
            <a:r>
              <a:rPr lang="en-GB" sz="2400" dirty="0"/>
              <a:t>The CASE STUDY</a:t>
            </a:r>
          </a:p>
          <a:p>
            <a:r>
              <a:rPr lang="en-GB" sz="2400" dirty="0"/>
              <a:t>Building the Skeleton</a:t>
            </a:r>
          </a:p>
          <a:p>
            <a:r>
              <a:rPr lang="en-GB" sz="2400" dirty="0"/>
              <a:t>Styling with CSS</a:t>
            </a:r>
          </a:p>
          <a:p>
            <a:r>
              <a:rPr lang="en-GB" sz="2400" dirty="0"/>
              <a:t>Media Queries</a:t>
            </a:r>
          </a:p>
          <a:p>
            <a:r>
              <a:rPr lang="en-GB" sz="2400" dirty="0"/>
              <a:t>Interactivity</a:t>
            </a:r>
          </a:p>
        </p:txBody>
      </p:sp>
    </p:spTree>
    <p:extLst>
      <p:ext uri="{BB962C8B-B14F-4D97-AF65-F5344CB8AC3E}">
        <p14:creationId xmlns:p14="http://schemas.microsoft.com/office/powerpoint/2010/main" val="2591992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1 Learning Objectives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Learners would have a good understanding of:</a:t>
            </a:r>
          </a:p>
          <a:p>
            <a:endParaRPr lang="en-GB" sz="2400" dirty="0"/>
          </a:p>
          <a:p>
            <a:pPr lvl="1"/>
            <a:r>
              <a:rPr lang="en-GB" sz="2200" dirty="0"/>
              <a:t>What is HTML5</a:t>
            </a:r>
          </a:p>
          <a:p>
            <a:pPr lvl="1"/>
            <a:r>
              <a:rPr lang="en-GB" sz="2200" dirty="0"/>
              <a:t>Create webpage structure from scratch</a:t>
            </a:r>
          </a:p>
          <a:p>
            <a:pPr lvl="1"/>
            <a:r>
              <a:rPr lang="en-GB" sz="2200" dirty="0"/>
              <a:t>Create and deploy HTML5 structure tags</a:t>
            </a:r>
          </a:p>
          <a:p>
            <a:pPr lvl="1"/>
            <a:r>
              <a:rPr lang="en-GB" sz="2200" dirty="0"/>
              <a:t>Basics of CSS</a:t>
            </a:r>
          </a:p>
          <a:p>
            <a:pPr lvl="1"/>
            <a:r>
              <a:rPr lang="en-GB" sz="2200" dirty="0"/>
              <a:t>Page layout with CSS and CSS3</a:t>
            </a:r>
          </a:p>
          <a:p>
            <a:pPr lvl="1"/>
            <a:r>
              <a:rPr lang="en-GB" sz="2200" dirty="0"/>
              <a:t>Introduction to media queries and how to build responsive webpages for mobile devices</a:t>
            </a:r>
          </a:p>
          <a:p>
            <a:pPr lvl="1"/>
            <a:r>
              <a:rPr lang="en-GB" sz="2200" dirty="0"/>
              <a:t>jQuery code snippets for webpage interactivity</a:t>
            </a:r>
          </a:p>
          <a:p>
            <a:pPr lvl="1"/>
            <a:endParaRPr lang="en-GB" sz="22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69448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en-US" sz="4400" dirty="0"/>
              <a:t>The Web Development Trifecta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986200" y="3128435"/>
            <a:ext cx="1143591" cy="157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129791" y="3128435"/>
            <a:ext cx="1266846" cy="157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86200" y="4700435"/>
            <a:ext cx="24104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4724400" cy="4648200"/>
          </a:xfrm>
        </p:spPr>
        <p:txBody>
          <a:bodyPr/>
          <a:lstStyle/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b="1" dirty="0"/>
              <a:t>HTML5</a:t>
            </a:r>
            <a:r>
              <a:rPr lang="en-US" altLang="en-US" dirty="0"/>
              <a:t> – structures and describes Web page content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b="1" dirty="0"/>
              <a:t>CSS3</a:t>
            </a:r>
            <a:r>
              <a:rPr lang="en-US" altLang="en-US" dirty="0"/>
              <a:t> –  provides the formatting and "look" of a Web page 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b="1" dirty="0"/>
              <a:t>JavaScript</a:t>
            </a:r>
            <a:r>
              <a:rPr lang="en-US" altLang="en-US" dirty="0"/>
              <a:t> – adds interactive, dynamic capabilities to Web pages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2"/>
          <a:stretch/>
        </p:blipFill>
        <p:spPr>
          <a:xfrm>
            <a:off x="7821110" y="4038600"/>
            <a:ext cx="1151054" cy="1323670"/>
          </a:xfrm>
          <a:prstGeom prst="rect">
            <a:avLst/>
          </a:prstGeom>
        </p:spPr>
      </p:pic>
      <p:pic>
        <p:nvPicPr>
          <p:cNvPr id="15" name="Picture 1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114800"/>
            <a:ext cx="1152000" cy="1306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7"/>
          <a:stretch/>
        </p:blipFill>
        <p:spPr>
          <a:xfrm>
            <a:off x="6401656" y="2514600"/>
            <a:ext cx="1456270" cy="122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73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Resources</a:t>
            </a: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4"/>
          <p:cNvSpPr txBox="1">
            <a:spLocks/>
          </p:cNvSpPr>
          <p:nvPr/>
        </p:nvSpPr>
        <p:spPr>
          <a:xfrm>
            <a:off x="457200" y="2209800"/>
            <a:ext cx="8229600" cy="3916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sz="3200" dirty="0"/>
              <a:t>Pluralsight video tutorials</a:t>
            </a:r>
          </a:p>
          <a:p>
            <a:pPr marL="274320" lvl="1" indent="0">
              <a:buNone/>
            </a:pPr>
            <a:endParaRPr lang="en-GB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200" dirty="0"/>
              <a:t>HTML &amp; CSS </a:t>
            </a:r>
            <a:r>
              <a:rPr lang="en-GB" sz="1900" dirty="0"/>
              <a:t>(book)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19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200" dirty="0">
                <a:hlinkClick r:id="rId4"/>
              </a:rPr>
              <a:t>w3Schools</a:t>
            </a:r>
            <a:r>
              <a:rPr lang="en-GB" sz="3200" dirty="0">
                <a:hlinkClick r:id="rId5"/>
              </a:rPr>
              <a:t> </a:t>
            </a:r>
            <a:endParaRPr lang="en-GB" sz="3200" dirty="0"/>
          </a:p>
          <a:p>
            <a:pPr marL="274320" lvl="1" indent="0">
              <a:buNone/>
            </a:pPr>
            <a:endParaRPr lang="en-GB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200" dirty="0">
                <a:hlinkClick r:id="rId5"/>
              </a:rPr>
              <a:t>CSS3 Tricks </a:t>
            </a:r>
            <a:endParaRPr lang="en-GB" sz="3200" dirty="0"/>
          </a:p>
          <a:p>
            <a:pPr lvl="1">
              <a:buFont typeface="Arial" panose="020B0604020202020204" pitchFamily="34" charset="0"/>
              <a:buChar char="•"/>
            </a:pPr>
            <a:endParaRPr lang="en-GB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200" dirty="0">
                <a:hlinkClick r:id="rId6"/>
              </a:rPr>
              <a:t>Stack Overflow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63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 Files</a:t>
            </a: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762000" y="22860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my GitHub account and download the CSS3 Part1 folder</a:t>
            </a: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3"/>
          <p:cNvSpPr txBox="1">
            <a:spLocks/>
          </p:cNvSpPr>
          <p:nvPr/>
        </p:nvSpPr>
        <p:spPr>
          <a:xfrm>
            <a:off x="762000" y="3843864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https://github.com/biatoSalo</a:t>
            </a:r>
            <a:endParaRPr lang="en-GB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434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 coding from scratch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Modern, user friendly, interactive and responsive:</a:t>
            </a:r>
          </a:p>
          <a:p>
            <a:endParaRPr lang="en-GB" sz="2400" dirty="0"/>
          </a:p>
          <a:p>
            <a:pPr lvl="1"/>
            <a:endParaRPr lang="en-GB" sz="2200" dirty="0"/>
          </a:p>
          <a:p>
            <a:pPr lvl="1"/>
            <a:endParaRPr lang="en-GB" sz="2200" dirty="0"/>
          </a:p>
          <a:p>
            <a:endParaRPr lang="en-GB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9" b="6621"/>
          <a:stretch/>
        </p:blipFill>
        <p:spPr>
          <a:xfrm>
            <a:off x="800100" y="2871038"/>
            <a:ext cx="7543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31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2813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 the Basics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42" y="0"/>
            <a:ext cx="980209" cy="9772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066800" y="1871135"/>
            <a:ext cx="7010400" cy="0"/>
          </a:xfrm>
          <a:prstGeom prst="line">
            <a:avLst/>
          </a:prstGeom>
          <a:ln>
            <a:solidFill>
              <a:srgbClr val="5D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279392"/>
          </a:xfrm>
        </p:spPr>
        <p:txBody>
          <a:bodyPr>
            <a:normAutofit/>
          </a:bodyPr>
          <a:lstStyle/>
          <a:p>
            <a:r>
              <a:rPr lang="en-GB" sz="2400" dirty="0"/>
              <a:t>CSS: </a:t>
            </a:r>
            <a:r>
              <a:rPr lang="en-GB" sz="2400" b="1" dirty="0"/>
              <a:t>Cascading Style Sheets</a:t>
            </a:r>
          </a:p>
          <a:p>
            <a:endParaRPr lang="en-GB" sz="2400" dirty="0"/>
          </a:p>
          <a:p>
            <a:pPr lvl="1"/>
            <a:r>
              <a:rPr lang="en-GB" sz="2200" dirty="0"/>
              <a:t>We can separate mark-up and styling code</a:t>
            </a:r>
          </a:p>
          <a:p>
            <a:pPr lvl="1"/>
            <a:r>
              <a:rPr lang="en-GB" sz="2200" dirty="0"/>
              <a:t>Link our styles to our webpage</a:t>
            </a:r>
            <a:endParaRPr lang="en-GB" sz="2200" b="1" dirty="0"/>
          </a:p>
          <a:p>
            <a:pPr lvl="1"/>
            <a:r>
              <a:rPr lang="en-GB" sz="2200" dirty="0"/>
              <a:t>Manipulate the layout of our webpage</a:t>
            </a:r>
          </a:p>
          <a:p>
            <a:pPr lvl="1"/>
            <a:r>
              <a:rPr lang="en-GB" sz="2200" dirty="0"/>
              <a:t>Style different elements within our webpage</a:t>
            </a:r>
          </a:p>
          <a:p>
            <a:pPr lvl="1"/>
            <a:endParaRPr lang="en-GB" sz="2200" dirty="0"/>
          </a:p>
          <a:p>
            <a:pPr lvl="1"/>
            <a:endParaRPr lang="en-GB" sz="2200" dirty="0"/>
          </a:p>
          <a:p>
            <a:pPr lvl="1"/>
            <a:endParaRPr lang="en-GB" sz="2200" dirty="0"/>
          </a:p>
          <a:p>
            <a:endParaRPr lang="en-GB" sz="2400" dirty="0"/>
          </a:p>
        </p:txBody>
      </p:sp>
      <p:sp>
        <p:nvSpPr>
          <p:cNvPr id="8" name="Rectangle: Rounded Corners 7">
            <a:hlinkClick r:id="rId4"/>
          </p:cNvPr>
          <p:cNvSpPr/>
          <p:nvPr/>
        </p:nvSpPr>
        <p:spPr>
          <a:xfrm>
            <a:off x="2971800" y="5562600"/>
            <a:ext cx="3200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CSS3 History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03" b="1"/>
          <a:stretch/>
        </p:blipFill>
        <p:spPr>
          <a:xfrm>
            <a:off x="7038448" y="4736382"/>
            <a:ext cx="1151054" cy="165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349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6643</TotalTime>
  <Words>915</Words>
  <Application>Microsoft Office PowerPoint</Application>
  <PresentationFormat>On-screen Show (4:3)</PresentationFormat>
  <Paragraphs>344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 Black</vt:lpstr>
      <vt:lpstr>Calibri</vt:lpstr>
      <vt:lpstr>Tahoma</vt:lpstr>
      <vt:lpstr>Wingdings</vt:lpstr>
      <vt:lpstr>Wood Type</vt:lpstr>
      <vt:lpstr>PowerPoint Presentation</vt:lpstr>
      <vt:lpstr>Welcome</vt:lpstr>
      <vt:lpstr>Part 1 Outline</vt:lpstr>
      <vt:lpstr>Part 1 Learning Objectives</vt:lpstr>
      <vt:lpstr>The Web Development Trifecta</vt:lpstr>
      <vt:lpstr>Resources</vt:lpstr>
      <vt:lpstr>Download Files</vt:lpstr>
      <vt:lpstr>Hand coding from scratch</vt:lpstr>
      <vt:lpstr>CSS the Basics</vt:lpstr>
      <vt:lpstr>CSS the Basics</vt:lpstr>
      <vt:lpstr>CSS the Basics</vt:lpstr>
      <vt:lpstr>CSS Selectors</vt:lpstr>
      <vt:lpstr>CSS Selectors</vt:lpstr>
      <vt:lpstr>Common CSS Properties</vt:lpstr>
      <vt:lpstr>The CSS Box Model</vt:lpstr>
      <vt:lpstr>Page Layout with CSS</vt:lpstr>
      <vt:lpstr>Page Layout with CSS cont.</vt:lpstr>
      <vt:lpstr>Page Layout with CSS</vt:lpstr>
      <vt:lpstr>Understanding The Cascade</vt:lpstr>
      <vt:lpstr>Understanding The Cascade</vt:lpstr>
      <vt:lpstr>Understanding The Cascade</vt:lpstr>
      <vt:lpstr>Understanding The Cascade</vt:lpstr>
      <vt:lpstr>Understanding The Cascade</vt:lpstr>
      <vt:lpstr>Understanding The Cascade</vt:lpstr>
      <vt:lpstr>Apply CSS to our Case Study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Projects week</dc:title>
  <dc:creator>student</dc:creator>
  <cp:lastModifiedBy>Manuel Cubuca</cp:lastModifiedBy>
  <cp:revision>741</cp:revision>
  <dcterms:created xsi:type="dcterms:W3CDTF">2016-08-01T07:52:37Z</dcterms:created>
  <dcterms:modified xsi:type="dcterms:W3CDTF">2017-05-23T07:06:30Z</dcterms:modified>
</cp:coreProperties>
</file>